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81" r:id="rId3"/>
  </p:sldMasterIdLst>
  <p:notesMasterIdLst>
    <p:notesMasterId r:id="rId16"/>
  </p:notesMasterIdLst>
  <p:sldIdLst>
    <p:sldId id="355" r:id="rId4"/>
    <p:sldId id="261" r:id="rId5"/>
    <p:sldId id="264" r:id="rId6"/>
    <p:sldId id="284" r:id="rId7"/>
    <p:sldId id="360" r:id="rId8"/>
    <p:sldId id="362" r:id="rId9"/>
    <p:sldId id="363" r:id="rId10"/>
    <p:sldId id="364" r:id="rId11"/>
    <p:sldId id="266" r:id="rId12"/>
    <p:sldId id="359" r:id="rId13"/>
    <p:sldId id="299" r:id="rId14"/>
    <p:sldId id="26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FF85"/>
    <a:srgbClr val="FFFF00"/>
    <a:srgbClr val="DEEDE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4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BC454-DDE1-4AED-ACAE-F19843B999F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689A1-CBC7-4305-81B9-543B411EC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5BD3-70EF-4C81-AC92-C9BD14DB92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9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0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666492"/>
            <a:ext cx="252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1" y="4159970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90959" y="1806532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36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48680"/>
            <a:ext cx="9144000" cy="5760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81908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0140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058372" y="260650"/>
            <a:ext cx="1944216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2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51520" y="305859"/>
            <a:ext cx="3294112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9552" y="2418093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033632" y="4530328"/>
            <a:ext cx="307792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1520" y="2418093"/>
            <a:ext cx="1728192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033632" y="2417332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599552" y="305859"/>
            <a:ext cx="1512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25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988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78000" y="4677139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6000" y="4677139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78000" y="2389067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56000" y="2389067"/>
            <a:ext cx="2988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42176"/>
            <a:ext cx="594015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848" y="1010261"/>
            <a:ext cx="5940152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47277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38" y="1847104"/>
            <a:ext cx="3060911" cy="49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84935" y="2031301"/>
            <a:ext cx="1765288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934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26" y="2328416"/>
            <a:ext cx="2040674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28416"/>
            <a:ext cx="2040674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556011" y="2437572"/>
            <a:ext cx="1874748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686001" y="2437572"/>
            <a:ext cx="1874748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86602" y="1796819"/>
            <a:ext cx="2346784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11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05453"/>
            <a:ext cx="4850588" cy="354376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32613" y="1936921"/>
            <a:ext cx="3280615" cy="289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817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937903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508786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713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5BFE49F-B5E6-4A85-B42A-DBDD013F8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550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4902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F96E15-0CE0-49CA-8B27-4146CE72FB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52123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C431FD-5460-4260-B8FE-1385C3A0A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7256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95560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4965171"/>
            <a:ext cx="41764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733256"/>
            <a:ext cx="41764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5248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4691"/>
            <a:ext cx="9144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316765"/>
            <a:ext cx="9144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033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99282"/>
            <a:ext cx="9144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867367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5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1979712" y="260648"/>
            <a:ext cx="7164288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343959"/>
            <a:ext cx="669572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1112044"/>
            <a:ext cx="669572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950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979712" y="260648"/>
            <a:ext cx="7164288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343959"/>
            <a:ext cx="669572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1112044"/>
            <a:ext cx="669572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3752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298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9144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6080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48592" y="1988841"/>
            <a:ext cx="2411840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26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28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9144000" cy="3909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23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233975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95528" y="356659"/>
            <a:ext cx="424847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6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13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5" r:id="rId19"/>
    <p:sldLayoutId id="2147483686" r:id="rId20"/>
    <p:sldLayoutId id="2147483687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8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4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66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08907"/>
            <a:ext cx="9144000" cy="121233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ko-KR" dirty="0">
                <a:solidFill>
                  <a:schemeClr val="tx1"/>
                </a:solidFill>
                <a:latin typeface="Berlin Sans FB Demi" panose="020E0802020502020306" pitchFamily="34" charset="0"/>
                <a:ea typeface="맑은 고딕" pitchFamily="50" charset="-127"/>
              </a:rPr>
              <a:t>NATUR DAN TIPE DOSA</a:t>
            </a:r>
            <a:endParaRPr lang="en-US" altLang="ko-KR" b="1" dirty="0"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" name="Picture 10" descr="logo_uph">
            <a:extLst>
              <a:ext uri="{FF2B5EF4-FFF2-40B4-BE49-F238E27FC236}">
                <a16:creationId xmlns:a16="http://schemas.microsoft.com/office/drawing/2014/main" id="{78A415F8-5E7C-4A1F-915F-CF67D54095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2" y="6185924"/>
            <a:ext cx="1752600" cy="6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5B0E8B-3276-45F8-85A1-79831C4C116C}"/>
              </a:ext>
            </a:extLst>
          </p:cNvPr>
          <p:cNvSpPr txBox="1"/>
          <p:nvPr/>
        </p:nvSpPr>
        <p:spPr>
          <a:xfrm>
            <a:off x="7373" y="6549687"/>
            <a:ext cx="236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  <a:cs typeface="Arial" panose="020B0604020202020204" pitchFamily="34" charset="0"/>
              </a:rPr>
              <a:t>Drs. Roedy Silitonga, M.A.,</a:t>
            </a:r>
            <a:r>
              <a:rPr lang="en-US" sz="1400" dirty="0" err="1">
                <a:latin typeface="Arial Narrow" panose="020B0606020202030204" pitchFamily="34" charset="0"/>
                <a:cs typeface="Arial" panose="020B0604020202020204" pitchFamily="34" charset="0"/>
              </a:rPr>
              <a:t>M.Th</a:t>
            </a:r>
            <a:r>
              <a:rPr lang="en-US" sz="1400" dirty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8272" y="343959"/>
            <a:ext cx="6695728" cy="768085"/>
          </a:xfrm>
        </p:spPr>
        <p:txBody>
          <a:bodyPr/>
          <a:lstStyle/>
          <a:p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Natur</a:t>
            </a:r>
            <a:r>
              <a:rPr lang="en-US" altLang="ko-K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dan</a:t>
            </a:r>
            <a:r>
              <a:rPr lang="en-US" altLang="ko-K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Tipe</a:t>
            </a:r>
            <a:r>
              <a:rPr lang="en-US" altLang="ko-K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48272" y="1112044"/>
            <a:ext cx="6695728" cy="384043"/>
          </a:xfrm>
        </p:spPr>
        <p:txBody>
          <a:bodyPr/>
          <a:lstStyle/>
          <a:p>
            <a:pPr lvl="0"/>
            <a:r>
              <a:rPr lang="en-US" altLang="ko-KR" sz="2000" b="1" dirty="0">
                <a:latin typeface="Arial Narrow" panose="020B0606020202030204" pitchFamily="34" charset="0"/>
              </a:rPr>
              <a:t>Kesimpulan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83768" y="2022230"/>
            <a:ext cx="6120680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Sifat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hakiki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: 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(1)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seseorang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gagal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melaksanakan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hukum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Allah. (2)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Perbuatan-perbuatan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lahiriah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hidup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selaras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tuntutan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Allah. (3)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Sikap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batiniah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cenderung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memikirkan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salah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(4)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ketiadaan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keselarasan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baik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aktif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maupun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pasif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hukum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moral Allah.</a:t>
            </a: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20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ketiadaan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keselarasan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baik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aktif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maupun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pasif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hukum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moral Allah. </a:t>
            </a: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terwujud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tindakan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pikiran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sikap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batin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: (1)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Sensualitas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jasmani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tubuh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jahat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juga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rohani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(Gal.5:19-21). (2)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mementingkan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sendiri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lebih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mementingkan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wujud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ketidakpercayaan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mengutamakan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kehendak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lebih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mengasihi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sendiri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(3)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Penggeseran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posisi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kegagalan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membiarkan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yakni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menempatkan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sesuatu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lain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apa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saja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lain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tempat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tertinggi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menjadi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tempat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(Kel.20:3; Mrk.12:30).</a:t>
            </a:r>
          </a:p>
        </p:txBody>
      </p:sp>
    </p:spTree>
    <p:extLst>
      <p:ext uri="{BB962C8B-B14F-4D97-AF65-F5344CB8AC3E}">
        <p14:creationId xmlns:p14="http://schemas.microsoft.com/office/powerpoint/2010/main" val="144459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-4145" y="857250"/>
            <a:ext cx="9148145" cy="51435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E7765-6DF5-4AB3-94DF-4530C79025DA}"/>
              </a:ext>
            </a:extLst>
          </p:cNvPr>
          <p:cNvSpPr txBox="1"/>
          <p:nvPr/>
        </p:nvSpPr>
        <p:spPr>
          <a:xfrm>
            <a:off x="3886200" y="1549924"/>
            <a:ext cx="43845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Anthony A.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Hoekema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Manusia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Ciptaan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Menurut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Gambar Allah (Surabaya: Momentum, 2003), Bab 8-10, hlm.171-261.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Louis Berkhof,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Teologi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Sistematika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Doktrin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Manusia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(Surabaya: Momentum, 2012), Bag.2, Bab 2-5 hlm.99-171.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Millard J. Erickson,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Teologi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Kristen Volume 2, (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Malang:Gandum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Mas, 2003), Bab 26-30, hlm.155-282.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Herman Bavinck,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Dogmatika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Reformed –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Jilid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3: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Dosa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Keselamatan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di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Kristus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terjemahan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Ichwei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G. Indra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Irwan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Tjulianto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(Surabaya: Momentum, 2016), </a:t>
            </a:r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Bag.I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, Bab 2-4, hlm.149-234.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228601" y="1410220"/>
            <a:ext cx="3276600" cy="144673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Sumber</a:t>
            </a:r>
            <a:r>
              <a:rPr lang="en-US" altLang="ko-KR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Buku</a:t>
            </a:r>
            <a:r>
              <a:rPr lang="en-US" altLang="ko-KR" sz="28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E052B9-F772-47F7-85BF-B094E62BCFBB}"/>
              </a:ext>
            </a:extLst>
          </p:cNvPr>
          <p:cNvSpPr txBox="1">
            <a:spLocks/>
          </p:cNvSpPr>
          <p:nvPr/>
        </p:nvSpPr>
        <p:spPr>
          <a:xfrm>
            <a:off x="597487" y="4828810"/>
            <a:ext cx="2408496" cy="6189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Silakan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hubungi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via WA di 081310600996,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jika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ada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yang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penting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untuk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ditanyakan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mengenai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materi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kuliah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ini</a:t>
            </a:r>
            <a:r>
              <a:rPr lang="en-US" altLang="ko-KR" sz="1100" dirty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.</a:t>
            </a:r>
            <a:endParaRPr lang="ko-KR" altLang="en-US" sz="1100" dirty="0">
              <a:solidFill>
                <a:srgbClr val="FFFF00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2C5A503-4ADB-46D4-B617-ABF0322727D6}"/>
              </a:ext>
            </a:extLst>
          </p:cNvPr>
          <p:cNvGrpSpPr/>
          <p:nvPr/>
        </p:nvGrpSpPr>
        <p:grpSpPr>
          <a:xfrm>
            <a:off x="3886200" y="4139377"/>
            <a:ext cx="4419599" cy="1328358"/>
            <a:chOff x="3960971" y="2767117"/>
            <a:chExt cx="4267200" cy="132148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E3066DD-C0E0-4E2B-A70A-DEE168EA8E2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790DE5-A95E-4B4B-8A61-221BF5436FEA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C36AAEF-5E21-4C02-B2F2-91FA7FF45AA6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E6982B-6E54-46A4-B2FE-B46AB4875363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rgbClr val="F9F8F7"/>
            </a:solidFill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sp>
        <p:nvSpPr>
          <p:cNvPr id="115" name="Frame 114">
            <a:extLst>
              <a:ext uri="{FF2B5EF4-FFF2-40B4-BE49-F238E27FC236}">
                <a16:creationId xmlns:a16="http://schemas.microsoft.com/office/drawing/2014/main" id="{68314074-F6DB-49A6-9B3B-E2199791E55F}"/>
              </a:ext>
            </a:extLst>
          </p:cNvPr>
          <p:cNvSpPr/>
          <p:nvPr/>
        </p:nvSpPr>
        <p:spPr>
          <a:xfrm>
            <a:off x="3608753" y="1143000"/>
            <a:ext cx="4937760" cy="4572000"/>
          </a:xfrm>
          <a:prstGeom prst="frame">
            <a:avLst>
              <a:gd name="adj1" fmla="val 239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3B352E8D-5E13-4ACD-957C-CBD6DEC272C0}"/>
              </a:ext>
            </a:extLst>
          </p:cNvPr>
          <p:cNvSpPr/>
          <p:nvPr/>
        </p:nvSpPr>
        <p:spPr>
          <a:xfrm>
            <a:off x="0" y="857250"/>
            <a:ext cx="458092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505488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atin typeface="Arial Narrow" panose="020B0606020202030204" pitchFamily="34" charset="0"/>
                <a:cs typeface="Arial" pitchFamily="34" charset="0"/>
              </a:rPr>
              <a:t>Thank You</a:t>
            </a:r>
            <a:endParaRPr lang="ko-KR" altLang="en-US" sz="4400" b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6FD69-6004-443E-8850-EF987F66691A}"/>
              </a:ext>
            </a:extLst>
          </p:cNvPr>
          <p:cNvGrpSpPr/>
          <p:nvPr/>
        </p:nvGrpSpPr>
        <p:grpSpPr>
          <a:xfrm rot="21046937">
            <a:off x="4518738" y="1485761"/>
            <a:ext cx="2034026" cy="1880908"/>
            <a:chOff x="8479089" y="1262387"/>
            <a:chExt cx="6147593" cy="5684813"/>
          </a:xfrm>
          <a:solidFill>
            <a:srgbClr val="FF000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80488D-F4C7-458A-A8B7-C1ABB828AFC0}"/>
                </a:ext>
              </a:extLst>
            </p:cNvPr>
            <p:cNvGrpSpPr/>
            <p:nvPr/>
          </p:nvGrpSpPr>
          <p:grpSpPr>
            <a:xfrm rot="20275744" flipH="1">
              <a:off x="9114364" y="4275293"/>
              <a:ext cx="965714" cy="1155036"/>
              <a:chOff x="5704433" y="717502"/>
              <a:chExt cx="7365528" cy="8809481"/>
            </a:xfrm>
            <a:grpFill/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CBEC376-C192-440B-8194-D924B81A8762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6F61D6-6F30-49E5-8990-D0E2659265BE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8BBEF53-0532-4F2C-91D7-EE813E349B75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D8B9533-017D-48EE-AF7F-853201865C98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313D5B4-9579-47A0-9542-9059CD05E4CB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501C042-F033-472E-84C7-596539BF7FC9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7024BD0-81B3-48E7-A4E4-4C6E9D59887C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59077F-D78F-4F72-B835-721D85D66054}"/>
                </a:ext>
              </a:extLst>
            </p:cNvPr>
            <p:cNvGrpSpPr/>
            <p:nvPr/>
          </p:nvGrpSpPr>
          <p:grpSpPr>
            <a:xfrm rot="20275744" flipH="1">
              <a:off x="8479089" y="5341625"/>
              <a:ext cx="1416763" cy="1605575"/>
              <a:chOff x="5365048" y="479821"/>
              <a:chExt cx="8036930" cy="9108010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FA51BDA-9E5F-49BA-AD4C-BCDF4E7A373E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096AA8-9CAE-46CA-86D1-9A824BFCBC18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E790CA9-0EFA-400F-83F7-79FDEFBB84F9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937A1C0-6051-48CA-B549-E2F3F15BFD6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0D6C56A-AE6E-4FA7-BF23-EF6390091311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472A129-81DD-4AF2-A48D-BCDDA10A283E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5F82E-36F6-4F44-96B8-226BADA4B39D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8031F8-A8E7-4B74-90DC-ADC887AAB31F}"/>
                </a:ext>
              </a:extLst>
            </p:cNvPr>
            <p:cNvGrpSpPr/>
            <p:nvPr/>
          </p:nvGrpSpPr>
          <p:grpSpPr>
            <a:xfrm rot="20275744" flipH="1">
              <a:off x="10278521" y="5974428"/>
              <a:ext cx="496268" cy="512648"/>
              <a:chOff x="5365048" y="1982197"/>
              <a:chExt cx="7362621" cy="7605634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D248612-2468-41E8-BF92-FA96B66737B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65D374-1CCD-44DC-B722-C9F04CC6C166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494CE6F-7CE0-49AA-AD4E-A03A8B46482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E1949E-7875-4E7A-8F92-6306DAA2D616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B97B1F9-3F94-47A2-A65F-198ED6D0641D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A326406-7037-4AA6-B244-9D084044466C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FFD3C0B-7922-4E30-85BF-6456E2BBD1F8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1388E3-8EE3-4146-9FAD-C9BFC38BCCE9}"/>
                </a:ext>
              </a:extLst>
            </p:cNvPr>
            <p:cNvGrpSpPr/>
            <p:nvPr/>
          </p:nvGrpSpPr>
          <p:grpSpPr>
            <a:xfrm rot="20275744" flipH="1">
              <a:off x="11620616" y="3813253"/>
              <a:ext cx="1199247" cy="1359069"/>
              <a:chOff x="5365051" y="479822"/>
              <a:chExt cx="8036930" cy="9108006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E540BA9-525B-42DE-8A9C-A357F4A01CDE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455889F-53FB-4E73-879B-F2A52C1C306E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000256E-7023-443F-8B16-BEA62B00ABB3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74AC44C-B460-4A8E-AB88-4CB7C7DC5D90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C1D4433-3660-45D1-AEA5-08ABAD0D5BF1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C6DA44E-DD44-4AE2-AD19-0F0F683F6DD0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E57E5B-E396-436E-9CD2-899D1BFC09FD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C5FFA5-AB21-4F41-8E5B-44C9C25D624A}"/>
                </a:ext>
              </a:extLst>
            </p:cNvPr>
            <p:cNvGrpSpPr/>
            <p:nvPr/>
          </p:nvGrpSpPr>
          <p:grpSpPr>
            <a:xfrm rot="20073958" flipH="1">
              <a:off x="10116519" y="4915091"/>
              <a:ext cx="1567652" cy="1079675"/>
              <a:chOff x="3667032" y="1708483"/>
              <a:chExt cx="8105829" cy="5582653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5729B65-A9F2-4153-BD37-241D1A423E5C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D53C9FD-E2C1-4FF8-913C-DFD3580571DC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C4FCA6C-9149-4035-BDE5-FCDC104DF19F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25E19BA-4335-4A76-9097-AE0652209EBB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A883243-FB40-4F67-86E5-D86305DCE2BF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009B8F6-6718-4D92-9195-0CEDBEA1327D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30FE00D-6F54-4BB0-A8CB-C1EFE3ED815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FB101A-532C-4A6C-8A66-BF57A6359ADE}"/>
                </a:ext>
              </a:extLst>
            </p:cNvPr>
            <p:cNvGrpSpPr/>
            <p:nvPr/>
          </p:nvGrpSpPr>
          <p:grpSpPr>
            <a:xfrm rot="20073958" flipH="1">
              <a:off x="10286237" y="3877079"/>
              <a:ext cx="981094" cy="675699"/>
              <a:chOff x="3667032" y="1708483"/>
              <a:chExt cx="8105829" cy="558265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A25ED3E-0AC7-49DD-9535-2F315C1551AF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8AEA80C-8106-40EF-B4AD-B76DAD15E418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BA3D4F-6198-4278-A640-42F2415C2BEE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A337E08-59C6-4BBC-AEDD-91BCA9BF9FA7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2BD79C6-2A24-4BB1-8F3E-85E785394918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4D6628B-74D7-464A-BA13-2AF6E2BC1C1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5ED13DB-3407-4DC7-9666-861AA8C4F91F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0ABEC1-E4DF-4CDC-9B09-372F35A3B4D8}"/>
                </a:ext>
              </a:extLst>
            </p:cNvPr>
            <p:cNvGrpSpPr/>
            <p:nvPr/>
          </p:nvGrpSpPr>
          <p:grpSpPr>
            <a:xfrm rot="20275744" flipH="1">
              <a:off x="10178216" y="1637990"/>
              <a:ext cx="1416763" cy="1605575"/>
              <a:chOff x="5365048" y="479821"/>
              <a:chExt cx="8036930" cy="9108010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A07D1AA-4892-46C2-A72C-F33BDC886F5E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82FBCD1-0AF1-49E5-9ECB-BC5AC84D4E0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5461BBE-5B4E-4546-A712-E35784872D6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8D74A61-43CD-4E38-A5EA-769BD3FEDF3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A7C963D-6434-41DE-B5EC-77D6F266CB8B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FB54BD-2A34-488B-BBEC-E0F26D97850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0D50B2F-0546-41E1-8E55-3F3249F87C63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956869-DE70-4BC4-9D59-605951C9CC67}"/>
                </a:ext>
              </a:extLst>
            </p:cNvPr>
            <p:cNvGrpSpPr/>
            <p:nvPr/>
          </p:nvGrpSpPr>
          <p:grpSpPr>
            <a:xfrm rot="20275744" flipH="1">
              <a:off x="11852978" y="2424207"/>
              <a:ext cx="1074020" cy="1217154"/>
              <a:chOff x="5365048" y="479821"/>
              <a:chExt cx="8036930" cy="9108010"/>
            </a:xfrm>
            <a:grp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EF78951-D2B6-47BD-AE82-C5A4F3345506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CF68AB6-D845-44CC-B54D-611D83CC7A5D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3EF97B3-C607-4E0A-85E9-7307355D494E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0E8E99-B2DD-4E53-94F4-D133AA13326A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9A00484-0FDA-4391-80B3-F5C71280F7DD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2BFE9E-6CA4-4FE2-9CDD-A5C73817F3E6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951888D-C9F8-45D1-BEBE-D61274F42B0E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80E53A-BDA6-421E-A0B9-F9D6AFA8ACB1}"/>
                </a:ext>
              </a:extLst>
            </p:cNvPr>
            <p:cNvGrpSpPr/>
            <p:nvPr/>
          </p:nvGrpSpPr>
          <p:grpSpPr>
            <a:xfrm rot="21043784" flipH="1">
              <a:off x="12949687" y="4848328"/>
              <a:ext cx="885221" cy="609671"/>
              <a:chOff x="3667032" y="1708483"/>
              <a:chExt cx="8105829" cy="558265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9039BBA-D40D-4CB7-B4AA-86985E567B9D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7A01CAC-B4C3-43F2-8B31-50C78933503D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2824BCF-C908-47D7-AC49-1016651DC2A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51F7F81-16E9-44DC-81D9-432F3C3341B5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845730-26CE-48B4-8A1C-230683961DC0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223C227-32B1-48C4-AAC1-983A5230481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5CF5501-65C5-4741-9767-96A5AC167606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BAAD456-113D-41AE-8A6B-24A8B9D8A2C0}"/>
                </a:ext>
              </a:extLst>
            </p:cNvPr>
            <p:cNvGrpSpPr/>
            <p:nvPr/>
          </p:nvGrpSpPr>
          <p:grpSpPr>
            <a:xfrm rot="21043784" flipH="1">
              <a:off x="9098407" y="3250270"/>
              <a:ext cx="740471" cy="509978"/>
              <a:chOff x="3667032" y="1708483"/>
              <a:chExt cx="8105829" cy="5582653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37CF1B-6A06-492F-AB9F-4180E8BE1186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D96EC87-32C3-41B3-87D0-ADC9C936663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1906DD1-7E15-45FA-9421-FE86855FBE58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AA96BA5-89C9-4AC8-B03E-338614BB400D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CF0038E-0734-457A-8448-B1E9B6917CAD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06E579-0018-4EB5-AA93-62A7D628D0E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7E5310F-D99B-452D-B914-EF3509EEF9E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A2579E-15DA-4F58-946A-670FA68FC341}"/>
                </a:ext>
              </a:extLst>
            </p:cNvPr>
            <p:cNvGrpSpPr/>
            <p:nvPr/>
          </p:nvGrpSpPr>
          <p:grpSpPr>
            <a:xfrm rot="20275744" flipH="1">
              <a:off x="12999428" y="1262387"/>
              <a:ext cx="1627254" cy="1844118"/>
              <a:chOff x="5365048" y="479821"/>
              <a:chExt cx="8036930" cy="910801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6AE6580-0F31-401E-BBEA-C1D3225F98F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1AE7BFF-2E5B-441B-8605-6F0A0DECCFDD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301271A-CCD4-402C-B7E7-A2A1C4A10E17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3241F4B-5BCF-43C6-8119-F48C4F7C9C6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9AEF944-1305-4B09-A66B-37BD06A09226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6BC2747-95CA-4B63-A5B6-9A1514447DED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1AC05EB-0E92-42B7-A7CB-B626787E712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4CCFEC-3126-4488-8245-043DB154C8E5}"/>
                </a:ext>
              </a:extLst>
            </p:cNvPr>
            <p:cNvGrpSpPr/>
            <p:nvPr/>
          </p:nvGrpSpPr>
          <p:grpSpPr>
            <a:xfrm rot="19361629" flipH="1">
              <a:off x="13519304" y="3604291"/>
              <a:ext cx="825203" cy="568334"/>
              <a:chOff x="3667032" y="1708483"/>
              <a:chExt cx="8105829" cy="558265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C3DBB1F-F6F8-480E-829B-58B662225AD0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C199419-29C2-4E95-9B7F-9DA43F2AE165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1485636-A858-4F7D-B597-BB741E068B36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666CA0-8EC7-4C8A-B422-0E6360155EE4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39209B4-B036-4AB5-8861-A700E479FABC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DA2F69A-D570-4EE4-918B-6D888C25D347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2821853-B73D-4349-8245-39B6F3BE450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A3C6061-78E0-4B01-A15E-2D68FA822329}"/>
              </a:ext>
            </a:extLst>
          </p:cNvPr>
          <p:cNvGrpSpPr/>
          <p:nvPr/>
        </p:nvGrpSpPr>
        <p:grpSpPr>
          <a:xfrm>
            <a:off x="2464645" y="3152720"/>
            <a:ext cx="4223940" cy="1124077"/>
            <a:chOff x="3960971" y="2767117"/>
            <a:chExt cx="4267200" cy="1321489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7BC4723-8B3C-4124-BA0D-34545987152A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3C118E-6047-4870-9502-BB0D98B0FDDD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840F45B-9168-40A3-945D-2F943D87EDB5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A8D5DF7-E9AD-4F8C-BA87-80F46B940A9A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rgbClr val="F9F8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21D70-814B-48D3-B5F4-333E57241CA9}"/>
              </a:ext>
            </a:extLst>
          </p:cNvPr>
          <p:cNvGrpSpPr/>
          <p:nvPr/>
        </p:nvGrpSpPr>
        <p:grpSpPr>
          <a:xfrm>
            <a:off x="2908382" y="1351806"/>
            <a:ext cx="1578588" cy="2169374"/>
            <a:chOff x="5892963" y="1332011"/>
            <a:chExt cx="3157176" cy="4338747"/>
          </a:xfrm>
          <a:solidFill>
            <a:schemeClr val="bg1"/>
          </a:solidFill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D88CC80-D5A6-4052-8C5D-3B1DD1FEEC3D}"/>
                </a:ext>
              </a:extLst>
            </p:cNvPr>
            <p:cNvGrpSpPr/>
            <p:nvPr/>
          </p:nvGrpSpPr>
          <p:grpSpPr>
            <a:xfrm rot="2136013">
              <a:off x="8411096" y="3929385"/>
              <a:ext cx="639043" cy="764323"/>
              <a:chOff x="5704433" y="717502"/>
              <a:chExt cx="7365528" cy="8809481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3DCB4E-F3E9-43B7-B6EF-8F86A41FB245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25E0D73-1CD2-43D8-82E2-909BF47D4CC3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6C77C80-D026-4023-8AD8-F1D38649D6C6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C27A452-60BD-4626-8D9D-B1C151BAF798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0718587-081C-4A4F-B08B-FE9BD2B55DE2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C026964-43E1-4419-9A00-43112E2B442D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BA3988E-0E57-4348-8CE5-99E866B08BCF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A54B633-5FA7-450E-AB9C-6C467F3D1F28}"/>
                </a:ext>
              </a:extLst>
            </p:cNvPr>
            <p:cNvGrpSpPr/>
            <p:nvPr/>
          </p:nvGrpSpPr>
          <p:grpSpPr>
            <a:xfrm rot="2136013">
              <a:off x="7755136" y="4884570"/>
              <a:ext cx="328396" cy="339235"/>
              <a:chOff x="5365048" y="1982197"/>
              <a:chExt cx="7362621" cy="7605634"/>
            </a:xfrm>
            <a:grp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FFE0B65-DD8E-4E2C-8BA7-7E1EB44133A6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EEF1A9D-1F23-495D-B7E1-63B35590EE33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D92F89C-8E41-4D06-9EAF-816682DF16CB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E0461A0-CED9-46B4-854D-08025B6507A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C33FCDF-964A-44AD-B5E0-1572C598AF29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D6D2F1D-3C7E-43A4-9FEF-75F80DD102C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F2196E5-AD4F-400D-9A81-CFC464AE8E7C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E73A97A-3B81-43E3-BCFC-A846F605D889}"/>
                </a:ext>
              </a:extLst>
            </p:cNvPr>
            <p:cNvGrpSpPr/>
            <p:nvPr/>
          </p:nvGrpSpPr>
          <p:grpSpPr>
            <a:xfrm rot="2136013">
              <a:off x="6701995" y="3224189"/>
              <a:ext cx="793579" cy="899338"/>
              <a:chOff x="5365051" y="479822"/>
              <a:chExt cx="8036930" cy="9108006"/>
            </a:xfrm>
            <a:grpFill/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415E702-35BD-4EB1-B922-EDCAD4D35EEF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A8A72FC-53DB-4452-98B0-A26E2788C51F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047168D-7C6D-4E7A-9173-657116034246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8CB382D-160D-46FA-9516-C511D89ABF73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6527C-05D1-4369-9A76-147FBB61F08A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F0F1E51-74FA-4A14-9C0C-0FC2F66E3310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0EEAD09-3674-4417-80AF-A0CBCA1FB41A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0822F98-1569-4209-9D0B-705FE2A8E558}"/>
                </a:ext>
              </a:extLst>
            </p:cNvPr>
            <p:cNvGrpSpPr/>
            <p:nvPr/>
          </p:nvGrpSpPr>
          <p:grpSpPr>
            <a:xfrm rot="2337799">
              <a:off x="7280335" y="4139970"/>
              <a:ext cx="1037364" cy="714454"/>
              <a:chOff x="3667032" y="1708483"/>
              <a:chExt cx="8105829" cy="5582653"/>
            </a:xfrm>
            <a:grpFill/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E7CF864-0290-45FB-954F-B49F22132E5B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F3AF2B7-9327-446C-88F3-40CC3CB62D35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95373FB-0E0D-4573-B615-B14C91E220B6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6DAF9B9-8F53-49B8-AFEA-9D834E378026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78CF611-EC7D-4B5E-8DB5-33839D972947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ADBA83E-71F9-41AE-8DE1-9B8B525B5992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A5CA6EC-7F98-4B4D-B33C-8C3FAA53F279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2FA341A-60D2-4B02-A1FF-E957F7823702}"/>
                </a:ext>
              </a:extLst>
            </p:cNvPr>
            <p:cNvGrpSpPr/>
            <p:nvPr/>
          </p:nvGrpSpPr>
          <p:grpSpPr>
            <a:xfrm rot="2337799">
              <a:off x="7745862" y="3494984"/>
              <a:ext cx="649220" cy="447131"/>
              <a:chOff x="3667032" y="1708483"/>
              <a:chExt cx="8105829" cy="5582653"/>
            </a:xfrm>
            <a:grpFill/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9513D33-A533-4296-A3C1-1E9D0B742CD3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787A83A-1095-4335-885E-B84D618F56E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A9301FB-9C5E-449C-887F-C3D25704FB2E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1DBC04E-0347-4DB7-803B-7B535C89886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6BE048F-4463-4F04-8629-0AD7D452812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EB7D75D-D27C-4319-888A-45A57BDCA164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D14D434-3F6F-47DE-AE61-B135EF346478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EBCB548-441D-4161-AE5D-12BDE4908C51}"/>
                </a:ext>
              </a:extLst>
            </p:cNvPr>
            <p:cNvGrpSpPr/>
            <p:nvPr/>
          </p:nvGrpSpPr>
          <p:grpSpPr>
            <a:xfrm rot="2136013">
              <a:off x="7805715" y="2028888"/>
              <a:ext cx="937516" cy="1062458"/>
              <a:chOff x="5365048" y="479821"/>
              <a:chExt cx="8036930" cy="9108010"/>
            </a:xfrm>
            <a:grpFill/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5160FEC-6D02-44E9-8981-94AB96A34F84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FDD75A70-5A27-402C-9AE0-48DC449564F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DADA5C2-D98A-4BCC-8AD7-780D5D17078D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A4C0018-33A9-43B7-A6BB-0952E043641C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10C3AA6-FD19-4263-86E1-ACC9FA8C93B2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794BBA1-C8D6-4A59-892F-02A301C66C96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7C8B29A-62E9-4119-9CC6-0632B3D9610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75D20B1-1097-45B7-8D34-5A27A0746B09}"/>
                </a:ext>
              </a:extLst>
            </p:cNvPr>
            <p:cNvGrpSpPr/>
            <p:nvPr/>
          </p:nvGrpSpPr>
          <p:grpSpPr>
            <a:xfrm rot="2136013">
              <a:off x="6860236" y="2305546"/>
              <a:ext cx="710712" cy="805428"/>
              <a:chOff x="5365048" y="479821"/>
              <a:chExt cx="8036930" cy="9108010"/>
            </a:xfrm>
            <a:grpFill/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B1543E2-AF70-4532-91BC-C4073027C80A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41C7111-C207-4D39-84B0-6007665543C4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6D89AFF-1DBE-4F8F-AF48-856DA3C5F35D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B094BF1-4D09-488C-B457-33C3418BA341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078C927-1C2D-417E-9BBE-C09BDE7CF8DA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D02436E-A732-468B-AD4A-390872939F0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8CEB32C-B281-4CDA-B7A0-734976DE0F06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FEBF4F6-85D3-4D4C-AC83-2E04531CD2B3}"/>
                </a:ext>
              </a:extLst>
            </p:cNvPr>
            <p:cNvGrpSpPr/>
            <p:nvPr/>
          </p:nvGrpSpPr>
          <p:grpSpPr>
            <a:xfrm rot="1367973">
              <a:off x="5949600" y="3715561"/>
              <a:ext cx="585778" cy="403438"/>
              <a:chOff x="3667032" y="1708483"/>
              <a:chExt cx="8105829" cy="5582653"/>
            </a:xfrm>
            <a:grp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ECFF65F-1D8A-45B1-9AC5-95899B9DFD7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2C7DCDC-E28E-40B1-9AC9-CA8615D723E7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A2C26BE-88F7-455D-B1C1-5A962CC86481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4E1EF34-C4C2-4AC8-A005-E933CFF40AE9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E2B7950-DDC0-437E-94AB-7950446DB5EB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B832230-9058-4B0A-A65A-E408DF54BA9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A660A3F-AB56-4C2D-BC8C-69F002E4DFC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FF1C338-7506-4E99-BEB7-B76A3DCD0F6A}"/>
                </a:ext>
              </a:extLst>
            </p:cNvPr>
            <p:cNvGrpSpPr/>
            <p:nvPr/>
          </p:nvGrpSpPr>
          <p:grpSpPr>
            <a:xfrm rot="1367973">
              <a:off x="8547152" y="5333290"/>
              <a:ext cx="489993" cy="337468"/>
              <a:chOff x="3667032" y="1708483"/>
              <a:chExt cx="8105829" cy="5582653"/>
            </a:xfrm>
            <a:grpFill/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0EEA463-49B5-48C0-B41A-AB6B791CC2C1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9592146-CFD3-4BC9-96D3-EC2113C55F3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A622B31-2BF5-4939-B5A7-78F8C77DA1F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D0B8B0E-3D4A-4902-9A07-A9E2B1C8A1A3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8C21853-E555-4F9A-A225-31F2AFFF4424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5565B3-79FF-4CDB-BE42-3BCFFE0724EA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9CD17BE-A92A-4318-830B-5A2766E03B7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2BE1511-D21D-4901-AEB6-650496B436CE}"/>
                </a:ext>
              </a:extLst>
            </p:cNvPr>
            <p:cNvGrpSpPr/>
            <p:nvPr/>
          </p:nvGrpSpPr>
          <p:grpSpPr>
            <a:xfrm rot="2136013">
              <a:off x="5892963" y="1332011"/>
              <a:ext cx="1076804" cy="1220310"/>
              <a:chOff x="5365048" y="479821"/>
              <a:chExt cx="8036930" cy="9108010"/>
            </a:xfrm>
            <a:grpFill/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EEF53E4-D619-4F87-BEFB-5E75221DDB2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2E21953-8F5F-41F0-9451-E8721E37392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12DBDD2-7890-45F3-9F89-9618FD3AEF48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D982E81-DCD1-477F-A06E-05F08395430B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41E5C80-30B4-49E3-9FB7-CA609F8B58A3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84A6508-0586-4452-A9FB-188CEA0B4533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5E6C3D1-57A5-4C07-BF2C-C5C6C2C4F5D1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04ACE0-C45F-475D-A050-BAD374A55873}"/>
                </a:ext>
              </a:extLst>
            </p:cNvPr>
            <p:cNvGrpSpPr/>
            <p:nvPr/>
          </p:nvGrpSpPr>
          <p:grpSpPr>
            <a:xfrm rot="3050128">
              <a:off x="5818076" y="2832032"/>
              <a:ext cx="546062" cy="376084"/>
              <a:chOff x="3667032" y="1708483"/>
              <a:chExt cx="8105829" cy="5582653"/>
            </a:xfrm>
            <a:grp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AD64449-524B-4FAE-BA48-277165F59F03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9791A1E-B811-40A3-B834-24F8968E0F63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0A208DB-752E-4A31-AA18-22566636D23F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5DD9197-0938-4D3F-9316-963F8AD6BA30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E1EED2E-A5BA-4ADE-B930-E2C9D88311A6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477E00E-3726-4DCF-846C-FB066ABCA4B8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CBE80BD-D4AC-4EF2-B003-E9DDEEC36F25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A2FF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419872" y="1052736"/>
            <a:ext cx="572412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Natur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dan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Tipe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Arial Unicode MS"/>
                <a:cs typeface="Arial" pitchFamily="34" charset="0"/>
              </a:rPr>
              <a:t>Dosa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Arial Unicode MS"/>
              <a:cs typeface="Arial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872333" y="1935882"/>
            <a:ext cx="4428135" cy="705130"/>
            <a:chOff x="3642255" y="1078632"/>
            <a:chExt cx="4428135" cy="705130"/>
          </a:xfrm>
        </p:grpSpPr>
        <p:grpSp>
          <p:nvGrpSpPr>
            <p:cNvPr id="2" name="Group 1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8" name="TextBox 10"/>
            <p:cNvSpPr txBox="1"/>
            <p:nvPr/>
          </p:nvSpPr>
          <p:spPr bwMode="auto">
            <a:xfrm>
              <a:off x="4572000" y="1225151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Memahami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Keberadaan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6" name="Rounded Rectangle 5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srgbClr val="FF0000"/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137098" y="2692947"/>
            <a:ext cx="4428135" cy="705130"/>
            <a:chOff x="3642255" y="1078632"/>
            <a:chExt cx="4428135" cy="705130"/>
          </a:xfrm>
        </p:grpSpPr>
        <p:grpSp>
          <p:nvGrpSpPr>
            <p:cNvPr id="86" name="Group 8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91" name="TextBox 10"/>
            <p:cNvSpPr txBox="1"/>
            <p:nvPr/>
          </p:nvSpPr>
          <p:spPr bwMode="auto">
            <a:xfrm>
              <a:off x="4572000" y="1216383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Pengertian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89" name="Rounded Rectangle 8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rgbClr val="FF0000"/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4401863" y="3450012"/>
            <a:ext cx="4428135" cy="705130"/>
            <a:chOff x="3642255" y="1078632"/>
            <a:chExt cx="4428135" cy="705130"/>
          </a:xfrm>
        </p:grpSpPr>
        <p:grpSp>
          <p:nvGrpSpPr>
            <p:cNvPr id="96" name="Group 9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01" name="TextBox 10"/>
            <p:cNvSpPr txBox="1"/>
            <p:nvPr/>
          </p:nvSpPr>
          <p:spPr bwMode="auto">
            <a:xfrm>
              <a:off x="4457986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Sifat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Karakter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99" name="Rounded Rectangle 9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rgbClr val="FF0000"/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137098" y="4207077"/>
            <a:ext cx="4428135" cy="705130"/>
            <a:chOff x="3642255" y="1078632"/>
            <a:chExt cx="4428135" cy="705130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11" name="TextBox 10"/>
            <p:cNvSpPr txBox="1"/>
            <p:nvPr/>
          </p:nvSpPr>
          <p:spPr bwMode="auto">
            <a:xfrm>
              <a:off x="4574936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Tipe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(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Tingkatan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)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09" name="Rounded Rectangle 10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4</a:t>
                </a:r>
                <a:endParaRPr lang="ko-KR" altLang="en-US" sz="2000" b="1" dirty="0">
                  <a:solidFill>
                    <a:srgbClr val="FF0000"/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3872333" y="4964142"/>
            <a:ext cx="4428135" cy="705130"/>
            <a:chOff x="3642255" y="1078632"/>
            <a:chExt cx="4428135" cy="705130"/>
          </a:xfrm>
        </p:grpSpPr>
        <p:grpSp>
          <p:nvGrpSpPr>
            <p:cNvPr id="116" name="Group 11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 dirty="0">
                  <a:solidFill>
                    <a:prstClr val="black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rgbClr val="A2FF85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</p:grpSp>
        <p:sp>
          <p:nvSpPr>
            <p:cNvPr id="121" name="TextBox 10"/>
            <p:cNvSpPr txBox="1"/>
            <p:nvPr/>
          </p:nvSpPr>
          <p:spPr bwMode="auto">
            <a:xfrm>
              <a:off x="4572000" y="1217452"/>
              <a:ext cx="3024336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Dosa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yang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Tak</a:t>
              </a:r>
              <a:r>
                <a:rPr lang="en-US" altLang="ko-KR" sz="1600" b="1" dirty="0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1600" b="1" dirty="0" err="1">
                  <a:latin typeface="Arial Narrow" panose="020B0606020202030204" pitchFamily="34" charset="0"/>
                  <a:ea typeface="Arial Unicode MS"/>
                  <a:cs typeface="Arial" pitchFamily="34" charset="0"/>
                </a:rPr>
                <a:t>Terampuni</a:t>
              </a:r>
              <a:endParaRPr lang="en-US" altLang="ko-KR" sz="1600" b="1" dirty="0">
                <a:latin typeface="Arial Narrow" panose="020B0606020202030204" pitchFamily="34" charset="0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19" name="Rounded Rectangle 11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endParaRPr lang="ko-KR" altLang="en-US">
                  <a:solidFill>
                    <a:prstClr val="white"/>
                  </a:solidFill>
                  <a:latin typeface="Arial Narrow" panose="020B0606020202030204" pitchFamily="34" charset="0"/>
                  <a:ea typeface="Arial Unicode M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1"/>
                <a:r>
                  <a:rPr lang="en-US" altLang="ko-KR" sz="2000" b="1" dirty="0">
                    <a:solidFill>
                      <a:srgbClr val="FF0000"/>
                    </a:solidFill>
                    <a:latin typeface="Arial Narrow" panose="020B0606020202030204" pitchFamily="34" charset="0"/>
                    <a:ea typeface="Arial Unicode MS"/>
                    <a:cs typeface="Arial" pitchFamily="34" charset="0"/>
                  </a:rPr>
                  <a:t>5</a:t>
                </a:r>
                <a:endParaRPr lang="ko-KR" altLang="en-US" sz="2000" b="1" dirty="0">
                  <a:solidFill>
                    <a:srgbClr val="FF0000"/>
                  </a:solidFill>
                  <a:latin typeface="Arial Narrow" panose="020B0606020202030204" pitchFamily="34" charset="0"/>
                  <a:ea typeface="Arial Unicode MS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4965171"/>
            <a:ext cx="4038600" cy="768085"/>
          </a:xfrm>
        </p:spPr>
        <p:txBody>
          <a:bodyPr/>
          <a:lstStyle/>
          <a:p>
            <a:r>
              <a:rPr lang="en-US" altLang="ko-KR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Pendalaman</a:t>
            </a:r>
            <a:r>
              <a:rPr lang="en-US" altLang="ko-KR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Materi</a:t>
            </a:r>
            <a:endParaRPr lang="ko-KR" altLang="en-US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" y="5733256"/>
            <a:ext cx="4038600" cy="384043"/>
          </a:xfrm>
          <a:solidFill>
            <a:srgbClr val="FF0000"/>
          </a:solidFill>
        </p:spPr>
        <p:txBody>
          <a:bodyPr/>
          <a:lstStyle/>
          <a:p>
            <a:pPr lvl="0"/>
            <a:r>
              <a:rPr lang="en-US" altLang="ko-KR" sz="1600" b="1" dirty="0" err="1">
                <a:latin typeface="Arial Narrow" panose="020B0606020202030204" pitchFamily="34" charset="0"/>
              </a:rPr>
              <a:t>Pembahasan</a:t>
            </a:r>
            <a:r>
              <a:rPr lang="en-US" altLang="ko-KR" sz="1600" b="1" dirty="0">
                <a:latin typeface="Arial Narrow" panose="020B0606020202030204" pitchFamily="34" charset="0"/>
              </a:rPr>
              <a:t>, Tanya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Jawab</a:t>
            </a:r>
            <a:r>
              <a:rPr lang="en-US" altLang="ko-KR" sz="1600" b="1" dirty="0">
                <a:latin typeface="Arial Narrow" panose="020B0606020202030204" pitchFamily="34" charset="0"/>
              </a:rPr>
              <a:t>,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Diskusi</a:t>
            </a:r>
            <a:r>
              <a:rPr lang="en-US" altLang="ko-KR" sz="1600" b="1" dirty="0">
                <a:latin typeface="Arial Narrow" panose="020B0606020202030204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dan</a:t>
            </a:r>
            <a:r>
              <a:rPr lang="en-US" altLang="ko-KR" sz="1600" b="1" dirty="0">
                <a:latin typeface="Arial Narrow" panose="020B0606020202030204" pitchFamily="34" charset="0"/>
              </a:rPr>
              <a:t> </a:t>
            </a:r>
            <a:r>
              <a:rPr lang="en-US" altLang="ko-KR" sz="1600" b="1" dirty="0" err="1">
                <a:latin typeface="Arial Narrow" panose="020B0606020202030204" pitchFamily="34" charset="0"/>
              </a:rPr>
              <a:t>Refleksi</a:t>
            </a:r>
            <a:endParaRPr lang="en-US" altLang="ko-KR" sz="1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Memahami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Keberadaan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Hubungan</a:t>
            </a:r>
            <a:r>
              <a:rPr lang="en-US" altLang="ko-KR" sz="2000" b="1" dirty="0">
                <a:latin typeface="Arial Narrow" panose="020B0606020202030204" pitchFamily="34" charset="0"/>
              </a:rPr>
              <a:t>,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Kesulitan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dan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Metode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914507"/>
            <a:ext cx="6120680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Hubungan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doktrin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doktrin-doktrin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lain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: (1)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Pandangan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tentang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keselamatan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pelayanan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serta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gaya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pelaksanaan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masalah-masalah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dihadapi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masyarakat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bahwa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pendangan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kita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mempengaruhi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pandangan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tentang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(2)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Respon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mempengaruhi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dilakukannya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</a:t>
            </a: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Kesulitan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membahas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karena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(1)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bukanlah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suatu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pokok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enak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menyenangkan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dibahas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(2) Masyarakat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cenderung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memiliki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pengertian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pertimbangan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positif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(3)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Kesadaran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kesalahan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merupakan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sesuatu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asing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irasional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(4)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mampu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memahami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makna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sebagai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kekuatan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batin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fokus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tindakan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konkrit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luar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</a:t>
            </a:r>
          </a:p>
          <a:p>
            <a:pPr marL="236538" indent="-236538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Berbagai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metode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menelaah</a:t>
            </a:r>
            <a:r>
              <a:rPr lang="en-US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: (1)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Pendekatan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empiris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induktif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mengamati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kekuatan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kelakuan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tokoh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Alkitab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lalu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menarik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kesimpulan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tentang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perilaku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mereka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(2)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Pendekatan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paradigma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memperhatikan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istilah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Alkitab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menunjukkan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menemukan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unsur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hakiki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memahami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sifat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serta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contoh-contoh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khusus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1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Pengertian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Perspektif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Ajaran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Alkitab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979909"/>
            <a:ext cx="6120680" cy="43935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Salah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sasaran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Ibr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chata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; Yun. 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amartanu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meleset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sasaran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;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gagal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mencapai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sasaran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kalah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ikut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menikmati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keliru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;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kesalahan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sukarela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patut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dicela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(Im.4 – 5; 24:15; Yes.53:12; 1Kor.3:16-17).</a:t>
            </a:r>
            <a:endParaRPr lang="en-US" sz="1600" dirty="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beragama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(Yun. 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adikia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i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anomia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memuja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menghormati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ketidaksopanan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karena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melalaikan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kewajiban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(1Kor.6:9; Kol.3:25;  2Ptr.2:8).</a:t>
            </a:r>
            <a:endParaRPr lang="en-US" sz="1600" dirty="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Pelanggaran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melanggar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suatu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peraturan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melewati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batas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ditetapkan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(Bil.14:41-42),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melanggar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perjanjian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perintah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(Ul.17:2; Dan.9:11; Mat.15:2-3; Rm.5:14).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Kejahatan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kurangnya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integritas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artinya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gagal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memenuhi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pedoman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kebenaran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(Im.19:15; Yeh.18:24).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Pemberontakan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Ibr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i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pasha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marah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 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artinya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pemberontakan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/murtad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kepada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(Yes.1:2, 20; 2:3;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Ul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21:18; Mzm.78:8; Ibr.3:18; 4:6; 11:31; 1Tim. 4:1).</a:t>
            </a:r>
            <a:endParaRPr lang="en-US" sz="1600" dirty="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Pengkhianatan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Ibr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ma’al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pengkhianatan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setia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terhadap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kovenan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-Nya (Bil.5:12, 27; Yos.7:1; 22:20).</a:t>
            </a:r>
            <a:endParaRPr lang="en-US" sz="1600" dirty="0">
              <a:solidFill>
                <a:prstClr val="black"/>
              </a:solidFill>
              <a:latin typeface="Arial Narrow" panose="020B0606020202030204" pitchFamily="34" charset="0"/>
              <a:cs typeface="Arial" charset="0"/>
            </a:endParaRP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Pemutarbalikan</a:t>
            </a: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Ibr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‘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awah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membelokkan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memelintir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(Yes.21:3; Ams.12:8).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Kekejian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Ibr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i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shiqquts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perbuatan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patut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dicela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(Ul.7:25-26; 12:1; 17:1; 18:9-12; 22:5).</a:t>
            </a:r>
          </a:p>
        </p:txBody>
      </p:sp>
    </p:spTree>
    <p:extLst>
      <p:ext uri="{BB962C8B-B14F-4D97-AF65-F5344CB8AC3E}">
        <p14:creationId xmlns:p14="http://schemas.microsoft.com/office/powerpoint/2010/main" val="10525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Karakter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Perspektif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Ajaran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Alkitab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545168"/>
            <a:ext cx="6120680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Memiliki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Eksistensi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Independen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ada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bersama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penciptaan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muncul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setelah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penciptaan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lebih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dari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sekadar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hilangnya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kebaikan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juga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merupakan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pemberontakan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aktif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terhadap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selalu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Berkaitan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Kehendak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-Nya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selalu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merupakan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perlawanan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pemberontakan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kebencian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terhadap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serta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pelanggaran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terhadap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hukum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yang "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tertulis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hati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".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Bersumber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"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Hati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”. </a:t>
            </a:r>
            <a:r>
              <a:rPr lang="en-US" sz="16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bersumber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kehendak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bersumber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tubuh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salah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satu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kapasitas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manusia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mana pun,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melainkan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bersumber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di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dalam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pusat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keberadaannya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yaitu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hatinya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(Am.4:23; Yer.17:9; Mat.15:19; Luk.6:45b).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Mencakup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Pikiran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sekaligus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Tindakan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Perbuatan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salah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hanya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berkenaan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apa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seorang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lakukan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lakukan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apa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dipikirkan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;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Hukum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Allah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menjangkau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pikiran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bisa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sebagaimana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ucapan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perbuatan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(Mat.5:28; Gal.5:16, 17, 24).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fi-FI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 Meliputi Kesalahan dan Pencemaran</a:t>
            </a:r>
            <a:r>
              <a:rPr lang="fi-FI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Pencemaran melekat pada dosa-dosa aktual yang mengintensifkan pencemaran dan kesalahan, wajib dihukum (Mat.6:12; Rm.3:19).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sv-SE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 Pada Akarnya merupakan Satu Bentuk Kesombongan</a:t>
            </a:r>
            <a:r>
              <a:rPr lang="sv-SE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Dosa berarti menolak mengakui kebergantungan total kepada Allah, dan keinginan untuk mandiri. </a:t>
            </a:r>
          </a:p>
          <a:p>
            <a:pPr marL="236538" indent="-236538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Biasanya</a:t>
            </a:r>
            <a:r>
              <a:rPr lang="en-US" sz="1600" b="1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Berkedok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selalu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dilakukan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"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suatu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alasan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baik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.” Karena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kita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selalu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ingin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memiliki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alasan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melakukan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benar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atau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salah,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samar-samar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(Mzm.13:13; 90:8; Mat.7:3). Kita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cenderung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menutup-nutupi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dosa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tidak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 vulgar,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kesombongan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diri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dipamerkan</a:t>
            </a:r>
            <a:r>
              <a:rPr lang="en-US" sz="1400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 (Luk.18:11).</a:t>
            </a:r>
          </a:p>
        </p:txBody>
      </p:sp>
    </p:spTree>
    <p:extLst>
      <p:ext uri="{BB962C8B-B14F-4D97-AF65-F5344CB8AC3E}">
        <p14:creationId xmlns:p14="http://schemas.microsoft.com/office/powerpoint/2010/main" val="18361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Tipe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/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Tingkatan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Dosa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Perspektif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Ajaran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Alkitab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852943"/>
            <a:ext cx="612068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b="1" dirty="0">
                <a:latin typeface="Arial Narrow" panose="020B0606020202030204" pitchFamily="34" charset="0"/>
              </a:rPr>
              <a:t> yang </a:t>
            </a:r>
            <a:r>
              <a:rPr lang="en-US" b="1" dirty="0" err="1">
                <a:latin typeface="Arial Narrow" panose="020B0606020202030204" pitchFamily="34" charset="0"/>
              </a:rPr>
              <a:t>mematikan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dan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ringan</a:t>
            </a:r>
            <a:r>
              <a:rPr lang="en-US" sz="16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Ketika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seorang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pengakuan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menerima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sakramen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pertobatan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semua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mematikan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harus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diakui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Sebab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semua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mematikan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Iayak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menerima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hukuman</a:t>
            </a:r>
            <a:r>
              <a:rPr lang="en-US" sz="1400" dirty="0">
                <a:latin typeface="Arial Narrow" panose="020B0606020202030204" pitchFamily="34" charset="0"/>
              </a:rPr>
              <a:t> (John Calvin).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rohani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dan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tubuh</a:t>
            </a:r>
            <a:r>
              <a:rPr lang="en-US" sz="16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Akar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manusia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kesombongan</a:t>
            </a:r>
            <a:r>
              <a:rPr lang="en-US" sz="1400" dirty="0">
                <a:latin typeface="Arial Narrow" panose="020B0606020202030204" pitchFamily="34" charset="0"/>
              </a:rPr>
              <a:t> (</a:t>
            </a:r>
            <a:r>
              <a:rPr lang="en-US" sz="1400" dirty="0" err="1">
                <a:latin typeface="Arial Narrow" panose="020B0606020202030204" pitchFamily="34" charset="0"/>
              </a:rPr>
              <a:t>Agustinus</a:t>
            </a:r>
            <a:r>
              <a:rPr lang="en-US" sz="1400" dirty="0">
                <a:latin typeface="Arial Narrow" panose="020B0606020202030204" pitchFamily="34" charset="0"/>
              </a:rPr>
              <a:t>). </a:t>
            </a:r>
            <a:r>
              <a:rPr lang="en-US" sz="1400" i="1" dirty="0">
                <a:latin typeface="Arial Narrow" panose="020B0606020202030204" pitchFamily="34" charset="0"/>
              </a:rPr>
              <a:t>Concupiscence</a:t>
            </a:r>
            <a:r>
              <a:rPr lang="en-US" sz="1400" dirty="0">
                <a:latin typeface="Arial Narrow" panose="020B0606020202030204" pitchFamily="34" charset="0"/>
              </a:rPr>
              <a:t> "</a:t>
            </a:r>
            <a:r>
              <a:rPr lang="en-US" sz="1400" dirty="0" err="1">
                <a:latin typeface="Arial Narrow" panose="020B0606020202030204" pitchFamily="34" charset="0"/>
              </a:rPr>
              <a:t>hasrat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seksual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begitu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kuat</a:t>
            </a:r>
            <a:r>
              <a:rPr lang="en-US" sz="1400" dirty="0">
                <a:latin typeface="Arial Narrow" panose="020B0606020202030204" pitchFamily="34" charset="0"/>
              </a:rPr>
              <a:t>" </a:t>
            </a:r>
            <a:r>
              <a:rPr lang="en-US" sz="1400" dirty="0" err="1">
                <a:latin typeface="Arial Narrow" panose="020B0606020202030204" pitchFamily="34" charset="0"/>
              </a:rPr>
              <a:t>disebut</a:t>
            </a:r>
            <a:r>
              <a:rPr lang="en-US" sz="1400" dirty="0">
                <a:latin typeface="Arial Narrow" panose="020B0606020202030204" pitchFamily="34" charset="0"/>
              </a:rPr>
              <a:t> "</a:t>
            </a:r>
            <a:r>
              <a:rPr lang="en-US" sz="1400" dirty="0" err="1">
                <a:latin typeface="Arial Narrow" panose="020B0606020202030204" pitchFamily="34" charset="0"/>
              </a:rPr>
              <a:t>sensualitas</a:t>
            </a:r>
            <a:r>
              <a:rPr lang="en-US" sz="1400" dirty="0">
                <a:latin typeface="Arial Narrow" panose="020B0606020202030204" pitchFamily="34" charset="0"/>
              </a:rPr>
              <a:t>" </a:t>
            </a:r>
            <a:r>
              <a:rPr lang="en-US" sz="1400" dirty="0" err="1">
                <a:latin typeface="Arial Narrow" panose="020B0606020202030204" pitchFamily="34" charset="0"/>
              </a:rPr>
              <a:t>atau</a:t>
            </a:r>
            <a:r>
              <a:rPr lang="en-US" sz="1400" dirty="0">
                <a:latin typeface="Arial Narrow" panose="020B0606020202030204" pitchFamily="34" charset="0"/>
              </a:rPr>
              <a:t> "</a:t>
            </a:r>
            <a:r>
              <a:rPr lang="en-US" sz="1400" dirty="0" err="1">
                <a:latin typeface="Arial Narrow" panose="020B0606020202030204" pitchFamily="34" charset="0"/>
              </a:rPr>
              <a:t>keinginan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daging</a:t>
            </a:r>
            <a:r>
              <a:rPr lang="en-US" sz="1400" dirty="0">
                <a:latin typeface="Arial Narrow" panose="020B0606020202030204" pitchFamily="34" charset="0"/>
              </a:rPr>
              <a:t>" </a:t>
            </a:r>
            <a:r>
              <a:rPr lang="en-US" sz="1400" dirty="0" err="1">
                <a:latin typeface="Arial Narrow" panose="020B0606020202030204" pitchFamily="34" charset="0"/>
              </a:rPr>
              <a:t>merupakan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kesombongan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diakibatkan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olehnya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Pemberontakan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terhadap</a:t>
            </a:r>
            <a:r>
              <a:rPr lang="en-US" sz="1400" dirty="0">
                <a:latin typeface="Arial Narrow" panose="020B0606020202030204" pitchFamily="34" charset="0"/>
              </a:rPr>
              <a:t> Allah </a:t>
            </a:r>
            <a:r>
              <a:rPr lang="en-US" sz="1400" dirty="0" err="1">
                <a:latin typeface="Arial Narrow" panose="020B0606020202030204" pitchFamily="34" charset="0"/>
              </a:rPr>
              <a:t>merupakan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rohani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jauh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lebih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kuat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dibandingkan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perzinahan</a:t>
            </a:r>
            <a:r>
              <a:rPr lang="en-US" sz="1400" dirty="0">
                <a:latin typeface="Arial Narrow" panose="020B0606020202030204" pitchFamily="34" charset="0"/>
              </a:rPr>
              <a:t> (Rm.1:24-32).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b="1" dirty="0" err="1">
                <a:latin typeface="Arial Narrow" panose="020B0606020202030204" pitchFamily="34" charset="0"/>
              </a:rPr>
              <a:t>Derajat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pengetahuan</a:t>
            </a:r>
            <a:r>
              <a:rPr lang="en-US" b="1" dirty="0">
                <a:latin typeface="Arial Narrow" panose="020B0606020202030204" pitchFamily="34" charset="0"/>
              </a:rPr>
              <a:t> yang </a:t>
            </a:r>
            <a:r>
              <a:rPr lang="en-US" b="1" dirty="0" err="1">
                <a:latin typeface="Arial Narrow" panose="020B0606020202030204" pitchFamily="34" charset="0"/>
              </a:rPr>
              <a:t>dimiliki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si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pendosa</a:t>
            </a:r>
            <a:r>
              <a:rPr lang="en-US" sz="16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seseorang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tahu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kehendak</a:t>
            </a:r>
            <a:r>
              <a:rPr lang="en-US" sz="1400" dirty="0">
                <a:latin typeface="Arial Narrow" panose="020B0606020202030204" pitchFamily="34" charset="0"/>
              </a:rPr>
              <a:t> Allah </a:t>
            </a:r>
            <a:r>
              <a:rPr lang="en-US" sz="1400" dirty="0" err="1">
                <a:latin typeface="Arial Narrow" panose="020B0606020202030204" pitchFamily="34" charset="0"/>
              </a:rPr>
              <a:t>tetapi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menentangnya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lebih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hebat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dari</a:t>
            </a:r>
            <a:r>
              <a:rPr lang="en-US" sz="1400" dirty="0">
                <a:latin typeface="Arial Narrow" panose="020B0606020202030204" pitchFamily="34" charset="0"/>
              </a:rPr>
              <a:t> orang yang </a:t>
            </a:r>
            <a:r>
              <a:rPr lang="en-US" sz="1400" dirty="0" err="1">
                <a:latin typeface="Arial Narrow" panose="020B0606020202030204" pitchFamily="34" charset="0"/>
              </a:rPr>
              <a:t>melanggar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hukum</a:t>
            </a:r>
            <a:r>
              <a:rPr lang="en-US" sz="1400" dirty="0">
                <a:latin typeface="Arial Narrow" panose="020B0606020202030204" pitchFamily="34" charset="0"/>
              </a:rPr>
              <a:t> Allah </a:t>
            </a:r>
            <a:r>
              <a:rPr lang="en-US" sz="1400" dirty="0" err="1">
                <a:latin typeface="Arial Narrow" panose="020B0606020202030204" pitchFamily="34" charset="0"/>
              </a:rPr>
              <a:t>tanpa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sepenuhnya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mengetahui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hukum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itu</a:t>
            </a:r>
            <a:r>
              <a:rPr lang="en-US" sz="1400" dirty="0">
                <a:latin typeface="Arial Narrow" panose="020B0606020202030204" pitchFamily="34" charset="0"/>
              </a:rPr>
              <a:t> (Ul.29:18-28; Yer.11: 6-8; Am.3:2; Luk.12:47-48).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b="1" dirty="0" err="1">
                <a:latin typeface="Arial Narrow" panose="020B0606020202030204" pitchFamily="34" charset="0"/>
              </a:rPr>
              <a:t>Derajat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niat</a:t>
            </a:r>
            <a:r>
              <a:rPr lang="en-US" b="1" dirty="0">
                <a:latin typeface="Arial Narrow" panose="020B0606020202030204" pitchFamily="34" charset="0"/>
              </a:rPr>
              <a:t> yang </a:t>
            </a:r>
            <a:r>
              <a:rPr lang="en-US" b="1" dirty="0" err="1">
                <a:latin typeface="Arial Narrow" panose="020B0606020202030204" pitchFamily="34" charset="0"/>
              </a:rPr>
              <a:t>terlibat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dalam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sz="16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Pembedaan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antara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dilakukan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tidak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sengaja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dilakukan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sengaja</a:t>
            </a:r>
            <a:r>
              <a:rPr lang="en-US" sz="1400" dirty="0">
                <a:latin typeface="Arial Narrow" panose="020B0606020202030204" pitchFamily="34" charset="0"/>
              </a:rPr>
              <a:t> (Bil.15:27-29; Im.4:22; Bil.35; 15:11-27).</a:t>
            </a:r>
          </a:p>
          <a:p>
            <a:pPr marL="236538" indent="-236538" algn="just">
              <a:spcBef>
                <a:spcPts val="300"/>
              </a:spcBef>
              <a:buFont typeface="+mj-lt"/>
              <a:buAutoNum type="arabicPeriod"/>
            </a:pPr>
            <a:r>
              <a:rPr lang="en-US" b="1" dirty="0" err="1">
                <a:latin typeface="Arial Narrow" panose="020B0606020202030204" pitchFamily="34" charset="0"/>
              </a:rPr>
              <a:t>Sampai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sejauh</a:t>
            </a:r>
            <a:r>
              <a:rPr lang="en-US" b="1" dirty="0">
                <a:latin typeface="Arial Narrow" panose="020B0606020202030204" pitchFamily="34" charset="0"/>
              </a:rPr>
              <a:t> mana </a:t>
            </a:r>
            <a:r>
              <a:rPr lang="en-US" b="1" dirty="0" err="1">
                <a:latin typeface="Arial Narrow" panose="020B0606020202030204" pitchFamily="34" charset="0"/>
              </a:rPr>
              <a:t>seseorang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menyerah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pada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dosa</a:t>
            </a:r>
            <a:r>
              <a:rPr lang="en-US" dirty="0">
                <a:latin typeface="Arial Narrow" panose="020B0606020202030204" pitchFamily="34" charset="0"/>
              </a:rPr>
              <a:t>. </a:t>
            </a:r>
            <a:r>
              <a:rPr lang="en-US" sz="1600" dirty="0" err="1">
                <a:latin typeface="Arial Narrow" panose="020B0606020202030204" pitchFamily="34" charset="0"/>
              </a:rPr>
              <a:t>P</a:t>
            </a:r>
            <a:r>
              <a:rPr lang="en-US" sz="1400" dirty="0" err="1">
                <a:latin typeface="Arial Narrow" panose="020B0606020202030204" pitchFamily="34" charset="0"/>
              </a:rPr>
              <a:t>andangan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penuh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nafsu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sudah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merupakan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semakin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besar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intensif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ketika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dibiarkan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menghasilkan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tindakan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asusila</a:t>
            </a:r>
            <a:r>
              <a:rPr lang="en-US" sz="1400" dirty="0">
                <a:latin typeface="Arial Narrow" panose="020B0606020202030204" pitchFamily="34" charset="0"/>
              </a:rPr>
              <a:t> (Mat.5:28).</a:t>
            </a:r>
            <a:endParaRPr lang="en-US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4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Dosa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yang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Tidak</a:t>
            </a:r>
            <a:r>
              <a:rPr lang="en-US" altLang="ko-KR" sz="2800" b="1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800" b="1" dirty="0" err="1">
                <a:solidFill>
                  <a:srgbClr val="FFFF00"/>
                </a:solidFill>
                <a:latin typeface="Arial Narrow" panose="020B0606020202030204" pitchFamily="34" charset="0"/>
              </a:rPr>
              <a:t>Terampuni</a:t>
            </a:r>
            <a:endParaRPr lang="ko-KR" altLang="en-US" sz="2800" b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b="1" dirty="0" err="1">
                <a:latin typeface="Arial Narrow" panose="020B0606020202030204" pitchFamily="34" charset="0"/>
              </a:rPr>
              <a:t>Perspektif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Ajaran</a:t>
            </a:r>
            <a:r>
              <a:rPr lang="en-US" altLang="ko-KR" sz="2000" b="1" dirty="0">
                <a:latin typeface="Arial Narrow" panose="020B0606020202030204" pitchFamily="34" charset="0"/>
              </a:rPr>
              <a:t> </a:t>
            </a:r>
            <a:r>
              <a:rPr lang="en-US" altLang="ko-KR" sz="2000" b="1" dirty="0" err="1">
                <a:latin typeface="Arial Narrow" panose="020B0606020202030204" pitchFamily="34" charset="0"/>
              </a:rPr>
              <a:t>Alkitab</a:t>
            </a:r>
            <a:endParaRPr lang="en-US" altLang="ko-KR" sz="2000" b="1" dirty="0"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3768" y="1906802"/>
            <a:ext cx="6120680" cy="45397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b="1" dirty="0" err="1">
                <a:latin typeface="Arial Narrow" panose="020B0606020202030204" pitchFamily="34" charset="0"/>
              </a:rPr>
              <a:t>Alkitab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600" b="1" dirty="0" err="1">
                <a:latin typeface="Arial Narrow" panose="020B0606020202030204" pitchFamily="34" charset="0"/>
              </a:rPr>
              <a:t>mendeskripsikan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600" b="1" dirty="0" err="1">
                <a:latin typeface="Arial Narrow" panose="020B0606020202030204" pitchFamily="34" charset="0"/>
              </a:rPr>
              <a:t>dosa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600" b="1" dirty="0" err="1">
                <a:latin typeface="Arial Narrow" panose="020B0606020202030204" pitchFamily="34" charset="0"/>
              </a:rPr>
              <a:t>ini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400" dirty="0">
                <a:latin typeface="Arial Narrow" panose="020B0606020202030204" pitchFamily="34" charset="0"/>
              </a:rPr>
              <a:t>(Mrk.3:28-30; Mat.12:31-32; Luk.12:10). </a:t>
            </a:r>
            <a:r>
              <a:rPr lang="en-US" sz="1400" dirty="0" err="1">
                <a:latin typeface="Arial Narrow" panose="020B0606020202030204" pitchFamily="34" charset="0"/>
              </a:rPr>
              <a:t>Sejumlah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hujatan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diampuni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tetapi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menghujat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Roh</a:t>
            </a:r>
            <a:r>
              <a:rPr lang="en-US" sz="1400" dirty="0">
                <a:latin typeface="Arial Narrow" panose="020B0606020202030204" pitchFamily="34" charset="0"/>
              </a:rPr>
              <a:t> Kudus </a:t>
            </a:r>
            <a:r>
              <a:rPr lang="en-US" sz="1400" dirty="0" err="1">
                <a:latin typeface="Arial Narrow" panose="020B0606020202030204" pitchFamily="34" charset="0"/>
              </a:rPr>
              <a:t>tidak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pernah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diampuni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Mereka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sengaja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menganggap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perbuatan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Kristus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berasal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dari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Setan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padahal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Tuhan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melakukannya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melalui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kuasa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Roh</a:t>
            </a:r>
            <a:r>
              <a:rPr lang="en-US" sz="1400" dirty="0">
                <a:latin typeface="Arial Narrow" panose="020B0606020202030204" pitchFamily="34" charset="0"/>
              </a:rPr>
              <a:t> Allah. </a:t>
            </a:r>
          </a:p>
          <a:p>
            <a:pPr marL="177800" indent="-17780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b="1" dirty="0" err="1">
                <a:latin typeface="Arial Narrow" panose="020B0606020202030204" pitchFamily="34" charset="0"/>
              </a:rPr>
              <a:t>Sebuah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600" b="1" dirty="0" err="1">
                <a:latin typeface="Arial Narrow" panose="020B0606020202030204" pitchFamily="34" charset="0"/>
              </a:rPr>
              <a:t>dosa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600" b="1" dirty="0" err="1">
                <a:latin typeface="Arial Narrow" panose="020B0606020202030204" pitchFamily="34" charset="0"/>
              </a:rPr>
              <a:t>kekal</a:t>
            </a:r>
            <a:r>
              <a:rPr lang="en-US" sz="1600" b="1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merupakan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tetap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selamanya</a:t>
            </a:r>
            <a:r>
              <a:rPr lang="en-US" sz="1400" dirty="0">
                <a:latin typeface="Arial Narrow" panose="020B0606020202030204" pitchFamily="34" charset="0"/>
              </a:rPr>
              <a:t> - </a:t>
            </a:r>
            <a:r>
              <a:rPr lang="en-US" sz="1400" dirty="0" err="1">
                <a:latin typeface="Arial Narrow" panose="020B0606020202030204" pitchFamily="34" charset="0"/>
              </a:rPr>
              <a:t>artinya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tidak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pernah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diampuni</a:t>
            </a:r>
            <a:r>
              <a:rPr lang="en-US" sz="1400" dirty="0">
                <a:latin typeface="Arial Narrow" panose="020B0606020202030204" pitchFamily="34" charset="0"/>
              </a:rPr>
              <a:t> (1 Yoh,5:16). </a:t>
            </a:r>
            <a:r>
              <a:rPr lang="en-US" sz="1400" dirty="0" err="1">
                <a:latin typeface="Arial Narrow" panose="020B0606020202030204" pitchFamily="34" charset="0"/>
              </a:rPr>
              <a:t>Semua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mendatangkan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maut</a:t>
            </a:r>
            <a:r>
              <a:rPr lang="en-US" sz="1400" dirty="0">
                <a:latin typeface="Arial Narrow" panose="020B0606020202030204" pitchFamily="34" charset="0"/>
              </a:rPr>
              <a:t> (Rm.6:23; Yak.1:15), </a:t>
            </a:r>
            <a:r>
              <a:rPr lang="en-US" sz="1400" dirty="0" err="1">
                <a:latin typeface="Arial Narrow" panose="020B0606020202030204" pitchFamily="34" charset="0"/>
              </a:rPr>
              <a:t>tetapi</a:t>
            </a:r>
            <a:r>
              <a:rPr lang="en-US" sz="1400" dirty="0">
                <a:latin typeface="Arial Narrow" panose="020B0606020202030204" pitchFamily="34" charset="0"/>
              </a:rPr>
              <a:t> Allah </a:t>
            </a:r>
            <a:r>
              <a:rPr lang="en-US" sz="1400" dirty="0" err="1">
                <a:latin typeface="Arial Narrow" panose="020B0606020202030204" pitchFamily="34" charset="0"/>
              </a:rPr>
              <a:t>mengampuni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disesali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diakui</a:t>
            </a:r>
            <a:r>
              <a:rPr lang="en-US" sz="1400" dirty="0">
                <a:latin typeface="Arial Narrow" panose="020B0606020202030204" pitchFamily="34" charset="0"/>
              </a:rPr>
              <a:t> (1Yoh.1:9). </a:t>
            </a:r>
            <a:r>
              <a:rPr lang="en-US" sz="1400" dirty="0" err="1">
                <a:latin typeface="Arial Narrow" panose="020B0606020202030204" pitchFamily="34" charset="0"/>
              </a:rPr>
              <a:t>Yohanes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berkata</a:t>
            </a:r>
            <a:r>
              <a:rPr lang="en-US" sz="1400" dirty="0">
                <a:latin typeface="Arial Narrow" panose="020B0606020202030204" pitchFamily="34" charset="0"/>
              </a:rPr>
              <a:t> "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mendatangkan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maut</a:t>
            </a:r>
            <a:r>
              <a:rPr lang="en-US" sz="1400" dirty="0">
                <a:latin typeface="Arial Narrow" panose="020B0606020202030204" pitchFamily="34" charset="0"/>
              </a:rPr>
              <a:t>" (</a:t>
            </a:r>
            <a:r>
              <a:rPr lang="en-US" sz="1400" i="1" dirty="0">
                <a:latin typeface="Arial Narrow" panose="020B0606020202030204" pitchFamily="34" charset="0"/>
              </a:rPr>
              <a:t>hamartia pros </a:t>
            </a:r>
            <a:r>
              <a:rPr lang="en-US" sz="1400" i="1" dirty="0" err="1">
                <a:latin typeface="Arial Narrow" panose="020B0606020202030204" pitchFamily="34" charset="0"/>
              </a:rPr>
              <a:t>thanaton</a:t>
            </a:r>
            <a:r>
              <a:rPr lang="en-US" sz="1400" dirty="0">
                <a:latin typeface="Arial Narrow" panose="020B0606020202030204" pitchFamily="34" charset="0"/>
              </a:rPr>
              <a:t>) </a:t>
            </a:r>
            <a:r>
              <a:rPr lang="en-US" sz="1400" dirty="0" err="1">
                <a:latin typeface="Arial Narrow" panose="020B0606020202030204" pitchFamily="34" charset="0"/>
              </a:rPr>
              <a:t>tidak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perlu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didoakan</a:t>
            </a:r>
            <a:r>
              <a:rPr lang="en-US" sz="1400" dirty="0">
                <a:latin typeface="Arial Narrow" panose="020B0606020202030204" pitchFamily="34" charset="0"/>
              </a:rPr>
              <a:t>? </a:t>
            </a:r>
            <a:r>
              <a:rPr lang="en-US" sz="1400" dirty="0" err="1">
                <a:latin typeface="Arial Narrow" panose="020B0606020202030204" pitchFamily="34" charset="0"/>
              </a:rPr>
              <a:t>Dosa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penghujatan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terhadap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Roh</a:t>
            </a:r>
            <a:r>
              <a:rPr lang="en-US" sz="1400" dirty="0">
                <a:latin typeface="Arial Narrow" panose="020B0606020202030204" pitchFamily="34" charset="0"/>
              </a:rPr>
              <a:t> Kudus </a:t>
            </a:r>
            <a:r>
              <a:rPr lang="en-US" sz="1400" dirty="0" err="1">
                <a:latin typeface="Arial Narrow" panose="020B0606020202030204" pitchFamily="34" charset="0"/>
              </a:rPr>
              <a:t>sebagai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kematian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kedua</a:t>
            </a:r>
            <a:r>
              <a:rPr lang="en-US" sz="1400" dirty="0">
                <a:latin typeface="Arial Narrow" panose="020B0606020202030204" pitchFamily="34" charset="0"/>
              </a:rPr>
              <a:t> (Why.20:15;2I:8).</a:t>
            </a:r>
          </a:p>
          <a:p>
            <a:pPr marL="177800" indent="-1778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latin typeface="Arial Narrow" panose="020B0606020202030204" pitchFamily="34" charset="0"/>
              </a:rPr>
              <a:t>Lima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Pokok</a:t>
            </a:r>
            <a:r>
              <a:rPr lang="en-US" altLang="en-US" sz="1600" b="1" dirty="0">
                <a:latin typeface="Arial Narrow" panose="020B0606020202030204" pitchFamily="34" charset="0"/>
              </a:rPr>
              <a:t>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Pikiran</a:t>
            </a:r>
            <a:r>
              <a:rPr lang="en-US" altLang="en-US" sz="1600" b="1" dirty="0">
                <a:latin typeface="Arial Narrow" panose="020B0606020202030204" pitchFamily="34" charset="0"/>
              </a:rPr>
              <a:t>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tentang</a:t>
            </a:r>
            <a:r>
              <a:rPr lang="en-US" altLang="en-US" sz="1600" b="1" dirty="0">
                <a:latin typeface="Arial Narrow" panose="020B0606020202030204" pitchFamily="34" charset="0"/>
              </a:rPr>
              <a:t>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Dosa</a:t>
            </a:r>
            <a:r>
              <a:rPr lang="en-US" altLang="en-US" sz="1600" b="1" dirty="0">
                <a:latin typeface="Arial Narrow" panose="020B0606020202030204" pitchFamily="34" charset="0"/>
              </a:rPr>
              <a:t> yang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tak</a:t>
            </a:r>
            <a:r>
              <a:rPr lang="en-US" altLang="en-US" sz="1600" b="1" dirty="0">
                <a:latin typeface="Arial Narrow" panose="020B0606020202030204" pitchFamily="34" charset="0"/>
              </a:rPr>
              <a:t> </a:t>
            </a:r>
            <a:r>
              <a:rPr lang="en-US" altLang="en-US" sz="1600" b="1" dirty="0" err="1">
                <a:latin typeface="Arial Narrow" panose="020B0606020202030204" pitchFamily="34" charset="0"/>
              </a:rPr>
              <a:t>terampuni</a:t>
            </a:r>
            <a:r>
              <a:rPr lang="en-US" altLang="en-US" sz="1400" dirty="0">
                <a:latin typeface="Arial Narrow" panose="020B0606020202030204" pitchFamily="34" charset="0"/>
              </a:rPr>
              <a:t>: </a:t>
            </a:r>
            <a:r>
              <a:rPr lang="en-US" altLang="en-US" sz="1600" dirty="0">
                <a:latin typeface="Arial Narrow" panose="020B0606020202030204" pitchFamily="34" charset="0"/>
              </a:rPr>
              <a:t>(1) </a:t>
            </a:r>
            <a:r>
              <a:rPr lang="en-US" altLang="en-US" sz="1600" dirty="0" err="1">
                <a:latin typeface="Arial Narrow" panose="020B0606020202030204" pitchFamily="34" charset="0"/>
              </a:rPr>
              <a:t>Tidak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sama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dengan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keraguan</a:t>
            </a:r>
            <a:r>
              <a:rPr lang="en-US" altLang="en-US" sz="1600" dirty="0">
                <a:latin typeface="Arial Narrow" panose="020B0606020202030204" pitchFamily="34" charset="0"/>
              </a:rPr>
              <a:t>, </a:t>
            </a:r>
            <a:r>
              <a:rPr lang="en-US" altLang="en-US" sz="1600" dirty="0" err="1">
                <a:latin typeface="Arial Narrow" panose="020B0606020202030204" pitchFamily="34" charset="0"/>
              </a:rPr>
              <a:t>karena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dosa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ini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merupakan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suatu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penolakan</a:t>
            </a:r>
            <a:r>
              <a:rPr lang="en-US" altLang="en-US" sz="1600" dirty="0">
                <a:latin typeface="Arial Narrow" panose="020B0606020202030204" pitchFamily="34" charset="0"/>
              </a:rPr>
              <a:t> yang </a:t>
            </a:r>
            <a:r>
              <a:rPr lang="en-US" altLang="en-US" sz="1600" dirty="0" err="1">
                <a:latin typeface="Arial Narrow" panose="020B0606020202030204" pitchFamily="34" charset="0"/>
              </a:rPr>
              <a:t>disengaja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terhadap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kebenaran</a:t>
            </a:r>
            <a:r>
              <a:rPr lang="en-US" altLang="en-US" sz="1600" dirty="0">
                <a:latin typeface="Arial Narrow" panose="020B0606020202030204" pitchFamily="34" charset="0"/>
              </a:rPr>
              <a:t> yang </a:t>
            </a:r>
            <a:r>
              <a:rPr lang="en-US" altLang="en-US" sz="1600" dirty="0" err="1">
                <a:latin typeface="Arial Narrow" panose="020B0606020202030204" pitchFamily="34" charset="0"/>
              </a:rPr>
              <a:t>diketahui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mengenai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wahyu</a:t>
            </a:r>
            <a:r>
              <a:rPr lang="en-US" altLang="en-US" sz="1600" dirty="0">
                <a:latin typeface="Arial Narrow" panose="020B0606020202030204" pitchFamily="34" charset="0"/>
              </a:rPr>
              <a:t> Allah di </a:t>
            </a:r>
            <a:r>
              <a:rPr lang="en-US" altLang="en-US" sz="1600" dirty="0" err="1">
                <a:latin typeface="Arial Narrow" panose="020B0606020202030204" pitchFamily="34" charset="0"/>
              </a:rPr>
              <a:t>dalam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Kristus</a:t>
            </a:r>
            <a:r>
              <a:rPr lang="en-US" altLang="en-US" sz="1600" dirty="0">
                <a:latin typeface="Arial Narrow" panose="020B0606020202030204" pitchFamily="34" charset="0"/>
              </a:rPr>
              <a:t>, </a:t>
            </a:r>
            <a:r>
              <a:rPr lang="en-US" altLang="en-US" sz="1600" dirty="0" err="1">
                <a:latin typeface="Arial Narrow" panose="020B0606020202030204" pitchFamily="34" charset="0"/>
              </a:rPr>
              <a:t>meliputi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penolakan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terhadap</a:t>
            </a:r>
            <a:r>
              <a:rPr lang="en-US" altLang="en-US" sz="1600" dirty="0">
                <a:latin typeface="Arial Narrow" panose="020B0606020202030204" pitchFamily="34" charset="0"/>
              </a:rPr>
              <a:t> Allah </a:t>
            </a:r>
            <a:r>
              <a:rPr lang="en-US" altLang="en-US" sz="1600" dirty="0" err="1">
                <a:latin typeface="Arial Narrow" panose="020B0606020202030204" pitchFamily="34" charset="0"/>
              </a:rPr>
              <a:t>dan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hal-hal</a:t>
            </a:r>
            <a:r>
              <a:rPr lang="en-US" altLang="en-US" sz="1600" dirty="0">
                <a:latin typeface="Arial Narrow" panose="020B0606020202030204" pitchFamily="34" charset="0"/>
              </a:rPr>
              <a:t> kudus (2) </a:t>
            </a:r>
            <a:r>
              <a:rPr lang="en-US" altLang="en-US" sz="1600" dirty="0" err="1">
                <a:latin typeface="Arial Narrow" panose="020B0606020202030204" pitchFamily="34" charset="0"/>
              </a:rPr>
              <a:t>Dosa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ini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mempresaposisikan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penyataan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anugerah</a:t>
            </a:r>
            <a:r>
              <a:rPr lang="en-US" altLang="en-US" sz="1600" dirty="0">
                <a:latin typeface="Arial Narrow" panose="020B0606020202030204" pitchFamily="34" charset="0"/>
              </a:rPr>
              <a:t> Allah, </a:t>
            </a:r>
            <a:r>
              <a:rPr lang="en-US" altLang="en-US" sz="1600" dirty="0" err="1">
                <a:latin typeface="Arial Narrow" panose="020B0606020202030204" pitchFamily="34" charset="0"/>
              </a:rPr>
              <a:t>karya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Roh</a:t>
            </a:r>
            <a:r>
              <a:rPr lang="en-US" altLang="en-US" sz="1600" dirty="0">
                <a:latin typeface="Arial Narrow" panose="020B0606020202030204" pitchFamily="34" charset="0"/>
              </a:rPr>
              <a:t> Kudus </a:t>
            </a:r>
            <a:r>
              <a:rPr lang="en-US" altLang="en-US" sz="1600" dirty="0" err="1">
                <a:latin typeface="Arial Narrow" panose="020B0606020202030204" pitchFamily="34" charset="0"/>
              </a:rPr>
              <a:t>dan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pencerahan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akan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kebenaran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keselamatan</a:t>
            </a:r>
            <a:r>
              <a:rPr lang="en-US" altLang="en-US" sz="1600" dirty="0">
                <a:latin typeface="Arial Narrow" panose="020B0606020202030204" pitchFamily="34" charset="0"/>
              </a:rPr>
              <a:t>. (3) </a:t>
            </a:r>
            <a:r>
              <a:rPr lang="en-US" altLang="en-US" sz="1600" dirty="0" err="1">
                <a:latin typeface="Arial Narrow" panose="020B0606020202030204" pitchFamily="34" charset="0"/>
              </a:rPr>
              <a:t>Tindakan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berpaling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anugerah</a:t>
            </a:r>
            <a:r>
              <a:rPr lang="en-US" altLang="en-US" sz="1600" dirty="0">
                <a:latin typeface="Arial Narrow" panose="020B0606020202030204" pitchFamily="34" charset="0"/>
              </a:rPr>
              <a:t> Allah di </a:t>
            </a:r>
            <a:r>
              <a:rPr lang="en-US" altLang="en-US" sz="1600" dirty="0" err="1">
                <a:latin typeface="Arial Narrow" panose="020B0606020202030204" pitchFamily="34" charset="0"/>
              </a:rPr>
              <a:t>dalam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Kristus</a:t>
            </a:r>
            <a:r>
              <a:rPr lang="en-US" altLang="en-US" sz="1600" dirty="0">
                <a:latin typeface="Arial Narrow" panose="020B0606020202030204" pitchFamily="34" charset="0"/>
              </a:rPr>
              <a:t> yang </a:t>
            </a:r>
            <a:r>
              <a:rPr lang="en-US" altLang="en-US" sz="1600" dirty="0" err="1">
                <a:latin typeface="Arial Narrow" panose="020B0606020202030204" pitchFamily="34" charset="0"/>
              </a:rPr>
              <a:t>dilakukan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dengan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sengaja</a:t>
            </a:r>
            <a:r>
              <a:rPr lang="en-US" altLang="en-US" sz="1600" dirty="0">
                <a:latin typeface="Arial Narrow" panose="020B0606020202030204" pitchFamily="34" charset="0"/>
              </a:rPr>
              <a:t>. (4) </a:t>
            </a:r>
            <a:r>
              <a:rPr lang="en-US" altLang="en-US" sz="1600" dirty="0" err="1">
                <a:latin typeface="Arial Narrow" panose="020B0606020202030204" pitchFamily="34" charset="0"/>
              </a:rPr>
              <a:t>Meniadakan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kemungkinan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bagi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pertobatan</a:t>
            </a:r>
            <a:r>
              <a:rPr lang="en-US" altLang="en-US" sz="1600" dirty="0">
                <a:latin typeface="Arial Narrow" panose="020B0606020202030204" pitchFamily="34" charset="0"/>
              </a:rPr>
              <a:t> (5) Orang yang </a:t>
            </a:r>
            <a:r>
              <a:rPr lang="en-US" altLang="en-US" sz="1600" dirty="0" err="1">
                <a:latin typeface="Arial Narrow" panose="020B0606020202030204" pitchFamily="34" charset="0"/>
              </a:rPr>
              <a:t>takut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karena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telah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melakukan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dosa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ini</a:t>
            </a:r>
            <a:r>
              <a:rPr lang="en-US" altLang="en-US" sz="1600" dirty="0">
                <a:latin typeface="Arial Narrow" panose="020B0606020202030204" pitchFamily="34" charset="0"/>
              </a:rPr>
              <a:t>, </a:t>
            </a:r>
            <a:r>
              <a:rPr lang="en-US" altLang="en-US" sz="1600" dirty="0" err="1">
                <a:latin typeface="Arial Narrow" panose="020B0606020202030204" pitchFamily="34" charset="0"/>
              </a:rPr>
              <a:t>tetapi</a:t>
            </a:r>
            <a:r>
              <a:rPr lang="en-US" altLang="en-US" sz="1600" dirty="0">
                <a:latin typeface="Arial Narrow" panose="020B0606020202030204" pitchFamily="34" charset="0"/>
              </a:rPr>
              <a:t> rasa </a:t>
            </a:r>
            <a:r>
              <a:rPr lang="en-US" altLang="en-US" sz="1600" dirty="0" err="1">
                <a:latin typeface="Arial Narrow" panose="020B0606020202030204" pitchFamily="34" charset="0"/>
              </a:rPr>
              <a:t>takut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belum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berarti</a:t>
            </a:r>
            <a:r>
              <a:rPr lang="en-US" altLang="en-US" sz="1600" dirty="0">
                <a:latin typeface="Arial Narrow" panose="020B0606020202030204" pitchFamily="34" charset="0"/>
              </a:rPr>
              <a:t> orang </a:t>
            </a:r>
            <a:r>
              <a:rPr lang="en-US" altLang="en-US" sz="1600" dirty="0" err="1">
                <a:latin typeface="Arial Narrow" panose="020B0606020202030204" pitchFamily="34" charset="0"/>
              </a:rPr>
              <a:t>itu</a:t>
            </a:r>
            <a:r>
              <a:rPr lang="en-US" altLang="en-US" sz="1600" dirty="0"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latin typeface="Arial Narrow" panose="020B0606020202030204" pitchFamily="34" charset="0"/>
              </a:rPr>
              <a:t>berdosa</a:t>
            </a:r>
            <a:r>
              <a:rPr lang="en-US" altLang="en-US" sz="1600" dirty="0"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75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C7A92C-FE69-4D93-B17E-C57407AE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556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Temp2_UPH</Template>
  <TotalTime>2375</TotalTime>
  <Words>1563</Words>
  <Application>Microsoft Office PowerPoint</Application>
  <PresentationFormat>On-screen Show (4:3)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Narrow</vt:lpstr>
      <vt:lpstr>Berlin Sans FB Demi</vt:lpstr>
      <vt:lpstr>Calibri</vt:lpstr>
      <vt:lpstr>Wingdings</vt:lpstr>
      <vt:lpstr>Contents Slide Master</vt:lpstr>
      <vt:lpstr>Section Break Slide Master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Roedy Silitonga</dc:creator>
  <cp:lastModifiedBy>Roedy Silitonga</cp:lastModifiedBy>
  <cp:revision>241</cp:revision>
  <dcterms:created xsi:type="dcterms:W3CDTF">2015-04-14T03:07:57Z</dcterms:created>
  <dcterms:modified xsi:type="dcterms:W3CDTF">2019-07-30T01:49:43Z</dcterms:modified>
</cp:coreProperties>
</file>